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4" r:id="rId17"/>
    <p:sldId id="275" r:id="rId18"/>
    <p:sldId id="276" r:id="rId19"/>
    <p:sldId id="278" r:id="rId20"/>
    <p:sldId id="279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3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18B6DF-8844-49A2-9EE1-6AA0D0B0F6C9}" type="datetimeFigureOut">
              <a:rPr lang="ru-RU" smtClean="0"/>
              <a:t>06.12.2011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D67BC2-CF1D-448A-A0AE-32887BA95B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483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D67BC2-CF1D-448A-A0AE-32887BA95BE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373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D67BC2-CF1D-448A-A0AE-32887BA95BE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643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D67BC2-CF1D-448A-A0AE-32887BA95BE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323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E8F5A-AC14-4B22-88D1-940725499ED4}" type="datetimeFigureOut">
              <a:rPr lang="ru-RU" smtClean="0"/>
              <a:t>06.12.2011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EEDAAE-FA6A-4BDB-B3C5-35E0277FA18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E8F5A-AC14-4B22-88D1-940725499ED4}" type="datetimeFigureOut">
              <a:rPr lang="ru-RU" smtClean="0"/>
              <a:t>06.12.2011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EDAAE-FA6A-4BDB-B3C5-35E0277FA1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E8F5A-AC14-4B22-88D1-940725499ED4}" type="datetimeFigureOut">
              <a:rPr lang="ru-RU" smtClean="0"/>
              <a:t>06.12.2011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EDAAE-FA6A-4BDB-B3C5-35E0277FA1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E8F5A-AC14-4B22-88D1-940725499ED4}" type="datetimeFigureOut">
              <a:rPr lang="ru-RU" smtClean="0"/>
              <a:t>06.12.2011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EDAAE-FA6A-4BDB-B3C5-35E0277FA1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E8F5A-AC14-4B22-88D1-940725499ED4}" type="datetimeFigureOut">
              <a:rPr lang="ru-RU" smtClean="0"/>
              <a:t>06.12.2011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EDAAE-FA6A-4BDB-B3C5-35E0277FA18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E8F5A-AC14-4B22-88D1-940725499ED4}" type="datetimeFigureOut">
              <a:rPr lang="ru-RU" smtClean="0"/>
              <a:t>06.12.2011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EDAAE-FA6A-4BDB-B3C5-35E0277FA18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E8F5A-AC14-4B22-88D1-940725499ED4}" type="datetimeFigureOut">
              <a:rPr lang="ru-RU" smtClean="0"/>
              <a:t>06.12.2011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EDAAE-FA6A-4BDB-B3C5-35E0277FA18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E8F5A-AC14-4B22-88D1-940725499ED4}" type="datetimeFigureOut">
              <a:rPr lang="ru-RU" smtClean="0"/>
              <a:t>06.12.2011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EDAAE-FA6A-4BDB-B3C5-35E0277FA1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E8F5A-AC14-4B22-88D1-940725499ED4}" type="datetimeFigureOut">
              <a:rPr lang="ru-RU" smtClean="0"/>
              <a:t>06.12.2011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EDAAE-FA6A-4BDB-B3C5-35E0277FA1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E8F5A-AC14-4B22-88D1-940725499ED4}" type="datetimeFigureOut">
              <a:rPr lang="ru-RU" smtClean="0"/>
              <a:t>06.12.2011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EDAAE-FA6A-4BDB-B3C5-35E0277FA1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E8F5A-AC14-4B22-88D1-940725499ED4}" type="datetimeFigureOut">
              <a:rPr lang="ru-RU" smtClean="0"/>
              <a:t>06.12.2011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EDAAE-FA6A-4BDB-B3C5-35E0277FA1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2CE8F5A-AC14-4B22-88D1-940725499ED4}" type="datetimeFigureOut">
              <a:rPr lang="ru-RU" smtClean="0"/>
              <a:t>06.12.2011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3EEDAAE-FA6A-4BDB-B3C5-35E0277FA18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smtClean="0">
                <a:solidFill>
                  <a:schemeClr val="accent2">
                    <a:lumMod val="50000"/>
                  </a:schemeClr>
                </a:solidFill>
              </a:rPr>
              <a:t>Хлеб</a:t>
            </a:r>
            <a:endParaRPr lang="ru-RU" sz="7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052545"/>
            <a:ext cx="6192687" cy="882119"/>
          </a:xfrm>
        </p:spPr>
        <p:txBody>
          <a:bodyPr>
            <a:normAutofit fontScale="92500" lnSpcReduction="20000"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Технология </a:t>
            </a:r>
            <a:r>
              <a:rPr lang="ru-RU" sz="3200" dirty="0" smtClean="0">
                <a:solidFill>
                  <a:schemeClr val="tx1"/>
                </a:solidFill>
              </a:rPr>
              <a:t>производства дрожжевого теста.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980728"/>
            <a:ext cx="3600400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03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5482952" cy="764704"/>
          </a:xfrm>
        </p:spPr>
        <p:txBody>
          <a:bodyPr/>
          <a:lstStyle/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           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Расстоечный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 шкаф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</p:txBody>
      </p:sp>
      <p:pic>
        <p:nvPicPr>
          <p:cNvPr id="7171" name="Picture 3" descr="C:\Users\user\Desktop\Новая папка\0e53182e4fdf0fb7173681e5568c05c1e491005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216024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user\Desktop\Новая папка\38c4fd90133ac6c0af7d6bf27ba3f102a0a6682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933057"/>
            <a:ext cx="2952328" cy="2032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99792" y="764704"/>
            <a:ext cx="62646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Расстоечный</a:t>
            </a:r>
            <a:r>
              <a:rPr lang="ru-RU" dirty="0"/>
              <a:t> шкаф позволяет восстановить пористую структуру теста, которой оно обладает изначально, и которую теряет при разделении заготовок и придания им формы. Плотность теста уменьшается, объем напротив – увеличивается. Заготовка становится ровной и гладкой. В итоге продукция получается пышной и мягкой.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35896" y="342900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Пекарное оборудование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491880" y="3933056"/>
            <a:ext cx="565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предназначены для выпечки хлебобулочных изделий, а так же для жаренья, запекания кулинарных и кондитерских изделий, </a:t>
            </a:r>
            <a:r>
              <a:rPr lang="ru-RU" dirty="0" err="1"/>
              <a:t>электрошкафы</a:t>
            </a:r>
            <a:r>
              <a:rPr lang="ru-RU" dirty="0"/>
              <a:t> используются на предприятиях общественного питания как самостоятельно, так и в составе технологических линий.</a:t>
            </a:r>
          </a:p>
        </p:txBody>
      </p:sp>
    </p:spTree>
    <p:extLst>
      <p:ext uri="{BB962C8B-B14F-4D97-AF65-F5344CB8AC3E}">
        <p14:creationId xmlns:p14="http://schemas.microsoft.com/office/powerpoint/2010/main" val="398301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Технологический процесс приготовления хлеба состоит из следующих стадий: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замеса теста и других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полуфабрикатов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брожения полуфабрикатов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деления теста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куски определенной массы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формирования и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расстойки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тестовых заготовок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выпечки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охлаждения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 хранения хлебных изделий.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83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Замес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и образование теста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При замесе теста из муки, воды, дрожжей,  соли  и  других  составных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частей получают 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однородную  массу  с   определенной   структурой 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физическими свойствами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1" name="Picture 3" descr="C:\Users\user\Pictures\rj_1_thumb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365104"/>
            <a:ext cx="3245346" cy="2055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37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 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Разрыхление и брожение теста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Тесто под действием диоксида  углерода  начинает  бродить,  что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позволяет получить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хлеб с хорошо разрыхленным пористым мякишем. Цель брожения опары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теста — приведение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теста  в  состояние,  при  котором  оно  по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газообразующей способности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  структурно-механическим  свойствам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будет наилучшим  образом подготовлено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для разделки и выпечки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384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Приготовление пшеничного теста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 настоящее  время  существует  два   основных   способа  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приготовления пшеничного 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теста.  Это  опарный  (двухфазный)  и  безопарный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(однофазный) способ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742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2008"/>
            <a:ext cx="8229600" cy="1340768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Приготовление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теста на опарах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 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Наиболее распространен опарный  способ  приготовления  теста,  в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котором первой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фазой приготовления  теста  является  опара.  Опара  —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полуфабрикат, полученный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из муки, воды и дрожжей путем замеса и  брожения.  Готовая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опара полностью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расходуется на приготовление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теста. Для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приготовления опары берут часть общей  массы  муки  (30—70  %),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большую часть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воды  и  все  количество  дрожжей.  После  3—5  ч  брожения  на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опаре замешивают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тесто, которое бродит 30—120 мин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9756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Приготовление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пшеничного теста безопарным  способом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Однофазный способ состоит в том, что тесто замешивается в один  прием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из всего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количества сырья и  воды,  положенных  по  рецептуре,  без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добавления каких-либо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выброженных полуфабрикатов (опары, закваски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). Тесто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готовится с большим расходом дрожжей (1,5—2,5% к общей массе муки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). Увеличение 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дозы  дрожжей  необходимо  для  разрыхления  теста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 сравнительно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короткий срок (2—3 ч).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4069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Разделка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готового теста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При производстве пшеничного  хлеба  и  булочных  изделий  разделка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теста включает 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следующие  операции:   деление   теста   на   куски, 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округление, предварительная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расстойка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формование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окончательная 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расстойка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тестовых заготовок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Деление теста на куски производится  в  тестоделительных  машинах.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Масса куска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теста устанавливается,  исходя  из  заданной  массы  штуки  хлеба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или булочных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изделий с учетом потерь в массе куска теста при его выпечке  (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упек) и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штуки хлеба при остывании и хранении (усушка). После тестоделительной машины тесто поступает  в  округлительные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машины, где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им придается круглая форма. После  этого  тестовая  заготовка  должна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течении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3-8 минут  отлежаться  для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восстановления 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клейковинного 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карркаса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после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это поступает на формовочную машину,  где  ей  придается  определенная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форма (батоны, сайки, булки и т.д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.)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30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3600" dirty="0"/>
              <a:t>Выпечка хлеба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Выпечка – заключительная стадия приготовления хлебных изделий,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окончательно формирующая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качество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хлеба. Все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изменения и процессы, превращающие тесто в готовый хлеб,  происходят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результате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прогревания тестовой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заготовки. Хлебные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изделия выпекают  в  пекарной  камере  хлебопекарных  печей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 температуре 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паровоздушной  среды  200—280  °С.  Для  выпечки  1  кг 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хлеба требуется 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около  293—544  кДж.  Эта  теплота  расходуется  в  основном 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 испарение.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1331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ru-RU" sz="3600" dirty="0"/>
              <a:t>Определение готовности хлеба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 производстве готовность изделий пока определяют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органолептически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 следующим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признакам: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цвету корки (окраска должна быть светло-коричневой);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состоянию мякиша (мякиш готового хлеба должен быть относительно сухим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эластичным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). Определяя состояние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мякиша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горячий хлеб разламывают (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избегая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сминания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) и слегка налавливают пальцами на мякиш в центральной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части. Состояние мякиша — основной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признак готовности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хлеба; относительной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массе (масса пропеченного изделия меньше, чем масса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неготового изделия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вследствие разницы в упеке). Готовность хлеба также можно определить по температуре в центре мякиша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момент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выхода хлеба из печи при помощи термометра. Обычно температура центра мякиша, характеризующая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готовность ржаного формового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хлеба, должна быть около 96 °С, пшеничного—около 97 °С.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824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548680"/>
            <a:ext cx="7175351" cy="4824536"/>
          </a:xfrm>
          <a:effectLst/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Хлеб </a:t>
            </a:r>
            <a:r>
              <a:rPr lang="ru-RU" sz="2400" b="1" dirty="0">
                <a:solidFill>
                  <a:schemeClr val="tx1"/>
                </a:solidFill>
              </a:rPr>
              <a:t>— </a:t>
            </a:r>
            <a:r>
              <a:rPr lang="ru-RU" sz="2400" dirty="0">
                <a:solidFill>
                  <a:schemeClr val="tx1"/>
                </a:solidFill>
              </a:rPr>
              <a:t>объединяющее название для группы продуктов питания, приготавливаемых путём выпечки, паровой обработки или жарки теста, состоящего, как минимум, из муки и воды. В большинстве случаев добавляется соль, а также используется разрыхлитель, такой как дрожжи. В некоторые сорта хлеба также добавляют специи (такие как зёрна тмина, орехи, изюм, курагу и зёрнышки (семена кунжута, мака). Зёрнышки также служат для украшения.</a:t>
            </a:r>
          </a:p>
        </p:txBody>
      </p:sp>
    </p:spTree>
    <p:extLst>
      <p:ext uri="{BB962C8B-B14F-4D97-AF65-F5344CB8AC3E}">
        <p14:creationId xmlns:p14="http://schemas.microsoft.com/office/powerpoint/2010/main" val="83667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84784"/>
          </a:xfrm>
        </p:spPr>
        <p:txBody>
          <a:bodyPr/>
          <a:lstStyle/>
          <a:p>
            <a:r>
              <a:rPr lang="ru-RU" sz="3600" dirty="0" smtClean="0"/>
              <a:t>Хранение </a:t>
            </a:r>
            <a:r>
              <a:rPr lang="ru-RU" sz="3600" dirty="0"/>
              <a:t>и транспортирование хлеба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Выпеченный хлеб при хранении остывает и теряет в массе за счет усушки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черствения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Укладка готовой продукции после выхода ее из печи и хранение изделий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 отпуска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их в торговую сеть являются последней стадией процесса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производства хлеба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осуществляются в хлебохранилищах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предприятий. В хлебохранилище осуществляются учет выработанной продукции, ее сортировка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органолептическая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оценка по балльной системе. Перед отпуском продукции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торговую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сеть каждая партия изделий подвергается обязательному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просмотру бракером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или лицом, уполномоченным администрацией. Правила укладки, хранения и транспортирования хлебных изделий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определяются ГОСТ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8227—56.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846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Эскизная схема технологии производства  хлеба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user\Desktop\Новая папка\2x64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52736"/>
            <a:ext cx="6120680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270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483568"/>
          </a:xfrm>
        </p:spPr>
        <p:txBody>
          <a:bodyPr/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За рецептурным составом хлебные изделия разделяются на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42535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Простые хлебные изделия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– изготавливаются из муки, воды, соли и дрожжей.</a:t>
            </a: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Улучшенные хлебные изделия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– к основной рецептуре добавляются сахар, патока, жиры.</a:t>
            </a: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Сдобные хлебные изделия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– выпекаются с добавлением повышенного количества сахара и жиров.</a:t>
            </a:r>
          </a:p>
        </p:txBody>
      </p:sp>
    </p:spTree>
    <p:extLst>
      <p:ext uri="{BB962C8B-B14F-4D97-AF65-F5344CB8AC3E}">
        <p14:creationId xmlns:p14="http://schemas.microsoft.com/office/powerpoint/2010/main" val="301395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0080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Для производства хлеба требуется определенное оборудование, которое условно можно разделить на 4 группы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76872"/>
            <a:ext cx="8280920" cy="4104456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мукопросеиватели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дозаторы, фильтры, весы,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водонагреватели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2.	тестомесильные машины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3.	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тестоделители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округлители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тестораскаточные и тестозакаточные машины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4.	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расстойные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и пекарские шкафы и печи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244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Установка просеивания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муки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</p:txBody>
      </p:sp>
      <p:pic>
        <p:nvPicPr>
          <p:cNvPr id="2050" name="Picture 2" descr="C:\Users\user\Desktop\Новая папка\88f56057b4867532b04864f74976e828046359c2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700809"/>
            <a:ext cx="3168351" cy="273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Новая папка\4c817964d51ce444d23b87ee8b16fd6fc1927b9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00808"/>
            <a:ext cx="3744416" cy="2933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4797152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Мукопросеиватель</a:t>
            </a:r>
            <a:r>
              <a:rPr lang="ru-RU" dirty="0"/>
              <a:t> (</a:t>
            </a:r>
            <a:r>
              <a:rPr lang="ru-RU" dirty="0" err="1"/>
              <a:t>просеиватель</a:t>
            </a:r>
            <a:r>
              <a:rPr lang="ru-RU" dirty="0"/>
              <a:t> муки) предназначен для отделения муки от различных примесей, (а также для ее рыхления и аэрации). В хлебопекарной промышленности применяются различные </a:t>
            </a:r>
            <a:r>
              <a:rPr lang="ru-RU" dirty="0" err="1"/>
              <a:t>просеиватели</a:t>
            </a:r>
            <a:r>
              <a:rPr lang="ru-RU" dirty="0"/>
              <a:t> с горизонтальным ситом для просеивания как муки, так и сахара-песка.</a:t>
            </a:r>
          </a:p>
        </p:txBody>
      </p:sp>
    </p:spTree>
    <p:extLst>
      <p:ext uri="{BB962C8B-B14F-4D97-AF65-F5344CB8AC3E}">
        <p14:creationId xmlns:p14="http://schemas.microsoft.com/office/powerpoint/2010/main" val="343415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3280"/>
            <a:ext cx="8075240" cy="692696"/>
          </a:xfrm>
        </p:spPr>
        <p:txBody>
          <a:bodyPr/>
          <a:lstStyle/>
          <a:p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Станция дозирующая многокомпонентная </a:t>
            </a:r>
            <a:r>
              <a:rPr lang="ru-RU" sz="2000" dirty="0">
                <a:solidFill>
                  <a:srgbClr val="000000"/>
                </a:solidFill>
                <a:effectLst/>
                <a:latin typeface="verdana"/>
              </a:rPr>
              <a:t>СДМ7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</p:txBody>
      </p:sp>
      <p:pic>
        <p:nvPicPr>
          <p:cNvPr id="3075" name="Picture 3" descr="C:\Users\user\Desktop\Новая папка\456be927d52f7db45717eaacb4ed39efbf09054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3528391" cy="194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83967" y="836712"/>
            <a:ext cx="475252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Станция СДМ7 предназначена для дозирования воды, раствора поваренной соли, раствора сахара, дрожжевой суспензии, растительного масла, расплавленного кулинарного жира или маргарина.  Кроме указанных компонентов станция может дозировать и другие жидкие компоненты, например, ржаную закваску влажностью не менее 75%, </a:t>
            </a:r>
            <a:r>
              <a:rPr lang="ru-RU" dirty="0" err="1"/>
              <a:t>мезофильную</a:t>
            </a:r>
            <a:r>
              <a:rPr lang="ru-RU" dirty="0"/>
              <a:t> закваску, солодовую заварку.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15616" y="4149080"/>
            <a:ext cx="77768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Станция может работать в двух режимах - в режиме </a:t>
            </a:r>
            <a:r>
              <a:rPr lang="ru-RU" dirty="0" err="1"/>
              <a:t>псевдонепрерывного</a:t>
            </a:r>
            <a:r>
              <a:rPr lang="ru-RU" dirty="0"/>
              <a:t> автоматического дозирования или в режиме порционного дозирования.</a:t>
            </a:r>
          </a:p>
          <a:p>
            <a:endParaRPr lang="ru-RU" dirty="0"/>
          </a:p>
          <a:p>
            <a:r>
              <a:rPr lang="ru-RU" dirty="0"/>
              <a:t>Станция выпускается в одиннадцати исполнениях в зависимости от количества дозируемых жидкостей и других конструктивных особенностей.</a:t>
            </a:r>
          </a:p>
        </p:txBody>
      </p:sp>
    </p:spTree>
    <p:extLst>
      <p:ext uri="{BB962C8B-B14F-4D97-AF65-F5344CB8AC3E}">
        <p14:creationId xmlns:p14="http://schemas.microsoft.com/office/powerpoint/2010/main" val="85249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Новая папка\92ed226c1696f754220a8cb1bcb315beaad8a00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356711"/>
            <a:ext cx="3816423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Новая папка\1601b4b4ccd27c970083c594961df553b2f858c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692696"/>
            <a:ext cx="2808312" cy="2939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11760" y="182208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Тестомесильное оборудование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03548" y="3861048"/>
            <a:ext cx="81009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Тестомес – это вид оборудования, которое используется для замеса теста в сфере общественного питания и на хлебопекарных предприятиях. Главные элементы устройства – </a:t>
            </a:r>
            <a:r>
              <a:rPr lang="ru-RU" dirty="0" err="1"/>
              <a:t>дежа</a:t>
            </a:r>
            <a:r>
              <a:rPr lang="ru-RU" dirty="0"/>
              <a:t>, приводной механизм и месильный орган. В зависимости от объёма чаши, приспособления могут иметь различную производительность. Тестомес и пекарский шкаф позволяют ускорить и упростить процесс приготовления мучных продуктов.</a:t>
            </a:r>
          </a:p>
        </p:txBody>
      </p:sp>
    </p:spTree>
    <p:extLst>
      <p:ext uri="{BB962C8B-B14F-4D97-AF65-F5344CB8AC3E}">
        <p14:creationId xmlns:p14="http://schemas.microsoft.com/office/powerpoint/2010/main" val="342889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Новая папка\c6c146856b945eff029de5bada2ce367a34027d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266429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Новая папка\9db46e723050b514f53230bc96659c6fe6ad73a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60648"/>
            <a:ext cx="460851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19872" y="260648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/>
              <a:t>Тестоделители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3356992"/>
            <a:ext cx="7920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Тестоделители</a:t>
            </a:r>
            <a:r>
              <a:rPr lang="ru-RU" dirty="0"/>
              <a:t> применяются для производства подового и формового хлеба, разнообразных хлебобулочных изделий, в том числе и мелкоштучных. </a:t>
            </a:r>
            <a:r>
              <a:rPr lang="ru-RU" dirty="0" err="1"/>
              <a:t>Тестоделители</a:t>
            </a:r>
            <a:r>
              <a:rPr lang="ru-RU" dirty="0"/>
              <a:t> рекомендуется использовать в составе поточных линий, они способны обеспечить высокую точность деления теста с использованием различных технологий </a:t>
            </a:r>
            <a:r>
              <a:rPr lang="ru-RU" dirty="0" err="1"/>
              <a:t>тестоприготовления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9141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931224" cy="404664"/>
          </a:xfrm>
        </p:spPr>
        <p:txBody>
          <a:bodyPr/>
          <a:lstStyle/>
          <a:p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Тестозакаточные машины </a:t>
            </a:r>
          </a:p>
        </p:txBody>
      </p:sp>
      <p:pic>
        <p:nvPicPr>
          <p:cNvPr id="6146" name="Picture 2" descr="C:\Users\user\Desktop\Новая папка\ba6373b1a7b61ed9d5447d4b239de71df4a7141d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-171400"/>
            <a:ext cx="3496047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Новая папка\97f38fb8ba19247116fce7582a287f19a32060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2" y="-171400"/>
            <a:ext cx="4410447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3717032"/>
            <a:ext cx="84969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Тестозакаточные машины (</a:t>
            </a:r>
            <a:r>
              <a:rPr lang="ru-RU" dirty="0" err="1"/>
              <a:t>тестозакатки</a:t>
            </a:r>
            <a:r>
              <a:rPr lang="ru-RU" dirty="0"/>
              <a:t>) в основном применяются для формования батонов, багетов, </a:t>
            </a:r>
            <a:r>
              <a:rPr lang="ru-RU" dirty="0" err="1"/>
              <a:t>батонообразных</a:t>
            </a:r>
            <a:r>
              <a:rPr lang="ru-RU" dirty="0"/>
              <a:t> изделий, рогаликов и т.п.</a:t>
            </a:r>
          </a:p>
          <a:p>
            <a:endParaRPr lang="ru-RU" dirty="0"/>
          </a:p>
          <a:p>
            <a:r>
              <a:rPr lang="ru-RU" dirty="0"/>
              <a:t>Принцип действия тестозакаточной машины (</a:t>
            </a:r>
            <a:r>
              <a:rPr lang="ru-RU" dirty="0" err="1"/>
              <a:t>тестозакатки</a:t>
            </a:r>
            <a:r>
              <a:rPr lang="ru-RU" dirty="0"/>
              <a:t>) заключается в следующем.  Тестовая заготовка, прошедшая предварительную </a:t>
            </a:r>
            <a:r>
              <a:rPr lang="ru-RU" dirty="0" err="1"/>
              <a:t>расстойку</a:t>
            </a:r>
            <a:r>
              <a:rPr lang="ru-RU" dirty="0"/>
              <a:t>, раскатывается в пласт между двумя валками на входе машины.  Затем этот пласт заворачивается в рулон и ему придается окончательная форма.</a:t>
            </a:r>
          </a:p>
        </p:txBody>
      </p:sp>
    </p:spTree>
    <p:extLst>
      <p:ext uri="{BB962C8B-B14F-4D97-AF65-F5344CB8AC3E}">
        <p14:creationId xmlns:p14="http://schemas.microsoft.com/office/powerpoint/2010/main" val="207671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484</TotalTime>
  <Words>1252</Words>
  <Application>Microsoft Office PowerPoint</Application>
  <PresentationFormat>Экран (4:3)</PresentationFormat>
  <Paragraphs>67</Paragraphs>
  <Slides>21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Исполнительная</vt:lpstr>
      <vt:lpstr>Хлеб</vt:lpstr>
      <vt:lpstr>Хлеб — объединяющее название для группы продуктов питания, приготавливаемых путём выпечки, паровой обработки или жарки теста, состоящего, как минимум, из муки и воды. В большинстве случаев добавляется соль, а также используется разрыхлитель, такой как дрожжи. В некоторые сорта хлеба также добавляют специи (такие как зёрна тмина, орехи, изюм, курагу и зёрнышки (семена кунжута, мака). Зёрнышки также служат для украшения.</vt:lpstr>
      <vt:lpstr>За рецептурным составом хлебные изделия разделяются на:</vt:lpstr>
      <vt:lpstr>Для производства хлеба требуется определенное оборудование, которое условно можно разделить на 4 группы:</vt:lpstr>
      <vt:lpstr>Установка просеивания муки</vt:lpstr>
      <vt:lpstr>Станция дозирующая многокомпонентная СДМ7</vt:lpstr>
      <vt:lpstr>Презентация PowerPoint</vt:lpstr>
      <vt:lpstr>Презентация PowerPoint</vt:lpstr>
      <vt:lpstr>Тестозакаточные машины </vt:lpstr>
      <vt:lpstr>            Расстоечный шкаф</vt:lpstr>
      <vt:lpstr>Технологический процесс приготовления хлеба состоит из следующих стадий:</vt:lpstr>
      <vt:lpstr>Замес и образование теста</vt:lpstr>
      <vt:lpstr>  Разрыхление и брожение теста</vt:lpstr>
      <vt:lpstr>Приготовление пшеничного теста</vt:lpstr>
      <vt:lpstr>Приготовление теста на опарах</vt:lpstr>
      <vt:lpstr>Приготовление пшеничного теста безопарным  способом</vt:lpstr>
      <vt:lpstr>Разделка готового теста</vt:lpstr>
      <vt:lpstr> Выпечка хлеба</vt:lpstr>
      <vt:lpstr>Определение готовности хлеба</vt:lpstr>
      <vt:lpstr>Хранение и транспортирование хлеба</vt:lpstr>
      <vt:lpstr>Эскизная схема технологии производства  хлеба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Хлеб</dc:title>
  <dc:creator>user</dc:creator>
  <cp:lastModifiedBy>Den</cp:lastModifiedBy>
  <cp:revision>37</cp:revision>
  <dcterms:created xsi:type="dcterms:W3CDTF">2011-09-21T15:40:22Z</dcterms:created>
  <dcterms:modified xsi:type="dcterms:W3CDTF">2011-12-06T15:45:05Z</dcterms:modified>
</cp:coreProperties>
</file>